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73" r:id="rId14"/>
    <p:sldId id="278" r:id="rId15"/>
    <p:sldId id="279" r:id="rId16"/>
    <p:sldId id="285" r:id="rId17"/>
    <p:sldId id="268" r:id="rId18"/>
    <p:sldId id="283" r:id="rId19"/>
    <p:sldId id="274" r:id="rId20"/>
    <p:sldId id="275" r:id="rId21"/>
    <p:sldId id="276" r:id="rId22"/>
    <p:sldId id="286" r:id="rId23"/>
    <p:sldId id="269" r:id="rId24"/>
    <p:sldId id="270" r:id="rId25"/>
    <p:sldId id="271" r:id="rId26"/>
    <p:sldId id="272" r:id="rId27"/>
    <p:sldId id="284" r:id="rId28"/>
    <p:sldId id="280" r:id="rId29"/>
    <p:sldId id="281" r:id="rId30"/>
    <p:sldId id="282" r:id="rId31"/>
    <p:sldId id="277" r:id="rId32"/>
    <p:sldId id="287" r:id="rId3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759"/>
    <a:srgbClr val="869A78"/>
    <a:srgbClr val="000000"/>
    <a:srgbClr val="EDC06F"/>
    <a:srgbClr val="F4DAAA"/>
    <a:srgbClr val="A8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336"/>
      </p:cViewPr>
      <p:guideLst>
        <p:guide orient="horz" pos="323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6185ADB-2095-46E8-AFC4-84F6ECF37522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anose="020F0502020204030204" pitchFamily="34" charset="0"/>
              </a:defRPr>
            </a:lvl1pPr>
          </a:lstStyle>
          <a:p>
            <a:fld id="{325924C9-9BB7-4D08-BC8C-266625646E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1055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1834AD-BFA8-4C5C-BDD3-46770FB33873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anose="020F0502020204030204" pitchFamily="34" charset="0"/>
              </a:defRPr>
            </a:lvl1pPr>
          </a:lstStyle>
          <a:p>
            <a:fld id="{BAB8DE1B-C37E-47E7-BFEC-C303C9CD6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0070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A826686-4EAF-4CF3-BC1F-7D550D6CADB0}" type="slidenum">
              <a:rPr kumimoji="0" lang="en-US" altLang="ja-JP">
                <a:latin typeface="Calibri" panose="020F0502020204030204" pitchFamily="34" charset="0"/>
              </a:rPr>
              <a:pPr eaLnBrk="1" hangingPunct="1"/>
              <a:t>1</a:t>
            </a:fld>
            <a:endParaRPr kumimoji="0"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1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B70F-99A4-4D48-9D8C-99DE6613E745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60DE-4A4A-43BF-A7AA-B433325747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900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2"/>
              </a:buBlip>
              <a:defRPr/>
            </a:lvl7pPr>
            <a:lvl8pPr>
              <a:buFontTx/>
              <a:buBlip>
                <a:blip r:embed="rId3"/>
              </a:buBlip>
              <a:defRPr/>
            </a:lvl8pPr>
            <a:lvl9pPr>
              <a:buFontTx/>
              <a:buBlip>
                <a:blip r:embed="rId2"/>
              </a:buBlip>
              <a:defRPr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4C40F-E95F-4452-9183-574EC2297F2E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45A56-6275-4C16-AAAF-EBB150EC69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22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2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2"/>
              </a:buBlip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2"/>
              </a:buBlip>
              <a:defRPr/>
            </a:lvl7pPr>
            <a:lvl8pPr>
              <a:buFontTx/>
              <a:buBlip>
                <a:blip r:embed="rId3"/>
              </a:buBlip>
              <a:defRPr/>
            </a:lvl8pPr>
            <a:lvl9pPr>
              <a:buFontTx/>
              <a:buBlip>
                <a:blip r:embed="rId2"/>
              </a:buBlip>
              <a:defRPr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83CA-6627-45B5-B160-4172E4EA5CBA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C1ABD-0AF3-40C3-A72E-E9E0CFD061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13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0AEE-83FB-40A3-ACD8-31E2D08D7726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BB4AB-292F-4F5E-817B-42E9DB5CEF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02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0FB17-EA2F-4142-B175-85FC6221B10F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12C67-84E8-4BCC-8FB9-1CCEBE96DC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510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7090E-0853-4BCF-82B7-79C828EF6C61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D7070-46A6-4EF0-9E5D-8C362D80D2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866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70BF-FD2D-442A-8D6F-F985E769CAD1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3E34F-3D64-42E2-A6E6-E845934B56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43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6588-EF39-48CD-A6F1-767B79ADAB02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FC0C1-A9E7-4B04-9DBE-3F974E1A55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364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BFCD-CEC1-4DEA-A067-02791D14A093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1CD52-47DB-4723-A0B9-DDFFB4B5F3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5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B0466-B74B-49B1-B470-68140805A59C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233A5-6D43-48A5-B829-F96E2C68B8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110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3FD54-FDB0-45CB-B9E2-DD4B27F8C53E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304DF-0C9F-4954-887E-C629B700CB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09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578279"/>
                </a:solidFill>
                <a:latin typeface="Book Antiqua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F27970EF-BB18-425C-8774-81E1E28A139A}" type="datetimeFigureOut">
              <a:rPr lang="en-US" altLang="ja-JP"/>
              <a:pPr>
                <a:defRPr/>
              </a:pPr>
              <a:t>6/12/2015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578279"/>
                </a:solidFill>
                <a:latin typeface="Book Antiqua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578279"/>
                </a:solidFill>
                <a:latin typeface="Book Antiqua" panose="02040602050305030304" pitchFamily="18" charset="0"/>
              </a:defRPr>
            </a:lvl1pPr>
          </a:lstStyle>
          <a:p>
            <a:fld id="{CF3B0188-AFBE-47DE-8EDA-42D14804072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kern="1200">
          <a:ln w="10541" cmpd="sng">
            <a:solidFill>
              <a:srgbClr val="00B0F0"/>
            </a:solidFill>
            <a:prstDash val="solid"/>
          </a:ln>
          <a:solidFill>
            <a:srgbClr val="3A57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3A5750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3200" kern="1200">
          <a:solidFill>
            <a:srgbClr val="262626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800" kern="1200">
          <a:solidFill>
            <a:srgbClr val="262626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400" kern="1200">
          <a:solidFill>
            <a:srgbClr val="262626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 kern="1200">
          <a:solidFill>
            <a:srgbClr val="262626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000" kern="1200">
          <a:solidFill>
            <a:srgbClr val="262626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657759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600" kern="1200">
          <a:solidFill>
            <a:srgbClr val="657759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400" kern="1200">
          <a:solidFill>
            <a:srgbClr val="65775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大学受験に効く？！暗号入門</a:t>
            </a:r>
            <a:endParaRPr lang="ja-JP" altLang="en-US" dirty="0">
              <a:solidFill>
                <a:schemeClr val="accent5">
                  <a:lumMod val="50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26262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工学部情報通信工学科</a:t>
            </a:r>
            <a:endParaRPr lang="en-US" altLang="ja-JP" dirty="0" smtClean="0">
              <a:solidFill>
                <a:srgbClr val="262626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/>
            <a:r>
              <a:rPr lang="ja-JP" altLang="en-US" dirty="0" smtClean="0">
                <a:solidFill>
                  <a:srgbClr val="26262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坂本直志</a:t>
            </a:r>
            <a:endParaRPr lang="ja-JP" altLang="en-US" dirty="0" smtClean="0">
              <a:solidFill>
                <a:srgbClr val="262626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理想の暗号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鍵空間が大きいこと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平文空間が大きいこと（複数の文字を複数の文字に変換）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dirty="0" smtClean="0"/>
              <a:t>しかし、暗号化の手順の表現が膨大になってしまっては、効率よく暗号化できない。単一換え字方式の延長では、大きな平文空間を列挙しなくてはならず、効率が悪い。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dirty="0" smtClean="0"/>
              <a:t>（－１）のような短い表現で鍵を表現したい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ＲＳＡ暗号のしくみ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31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公開鍵暗号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公開鍵暗号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もし、暗号鍵がばれても、復号鍵を</a:t>
            </a:r>
            <a:r>
              <a:rPr lang="ja-JP" altLang="en-US" dirty="0" smtClean="0">
                <a:solidFill>
                  <a:srgbClr val="FF0000"/>
                </a:solidFill>
              </a:rPr>
              <a:t>簡単に作れない</a:t>
            </a:r>
            <a:r>
              <a:rPr lang="ja-JP" altLang="en-US" dirty="0" smtClean="0"/>
              <a:t>ようなものができれば、色々便利。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受信者が暗号鍵を送信者に送れば、それが盗聴されても暗号を安全に送ってもらえる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1"/>
                </a:solidFill>
              </a:rPr>
              <a:t>但し、暗号鍵を使えば、対応表を作ることはできるので、莫大な時間とメモリーを使えば必ず復号できる。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合同式（準備）</a:t>
            </a:r>
            <a:endParaRPr lang="ja-JP" altLang="en-US" dirty="0"/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a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b(mod n)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は、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a-b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が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n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で割り切れることを表す。これは同値関係になる。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lvl="1" eaLnBrk="1" hangingPunct="1"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3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3(mod 5) (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反射律）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lvl="1" eaLnBrk="1" hangingPunct="1"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3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8 (mod 5)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8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3(mod 5) (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対称律）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lvl="1" eaLnBrk="1" hangingPunct="1"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-2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3 (mod 5)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3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8 (mod 5)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より、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 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-2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8(mod 5) (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推移律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)</a:t>
            </a:r>
            <a:endParaRPr lang="ja-JP" altLang="en-US" dirty="0" smtClean="0"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RSA</a:t>
            </a:r>
            <a:r>
              <a:rPr lang="ja-JP" altLang="en-US" dirty="0" smtClean="0"/>
              <a:t>鍵（準備）</a:t>
            </a:r>
            <a:endParaRPr lang="ja-JP" altLang="en-US" dirty="0"/>
          </a:p>
        </p:txBody>
      </p:sp>
      <p:graphicFrame>
        <p:nvGraphicFramePr>
          <p:cNvPr id="16387" name="Object 4"/>
          <p:cNvGraphicFramePr>
            <a:graphicFrameLocks noChangeAspect="1"/>
          </p:cNvGraphicFramePr>
          <p:nvPr>
            <p:ph idx="1"/>
          </p:nvPr>
        </p:nvGraphicFramePr>
        <p:xfrm>
          <a:off x="4932363" y="2525713"/>
          <a:ext cx="32766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数式" r:id="rId3" imgW="1257300" imgH="228600" progId="Equation.3">
                  <p:embed/>
                </p:oleObj>
              </mc:Choice>
              <mc:Fallback>
                <p:oleObj name="数式" r:id="rId3" imgW="1257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525713"/>
                        <a:ext cx="327660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200150"/>
            <a:ext cx="4859338" cy="3394075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ea typeface="ＭＳ Ｐゴシック" panose="020B0600070205080204" pitchFamily="50" charset="-128"/>
              </a:rPr>
              <a:t>素数</a:t>
            </a:r>
            <a:r>
              <a:rPr lang="en-US" altLang="ja-JP" sz="2800" smtClean="0">
                <a:ea typeface="ＭＳ Ｐゴシック" panose="020B0600070205080204" pitchFamily="50" charset="-128"/>
              </a:rPr>
              <a:t>p,q</a:t>
            </a:r>
            <a:r>
              <a:rPr lang="ja-JP" altLang="en-US" sz="2800" smtClean="0">
                <a:ea typeface="ＭＳ Ｐゴシック" panose="020B0600070205080204" pitchFamily="50" charset="-128"/>
              </a:rPr>
              <a:t>を定める</a:t>
            </a:r>
            <a:endParaRPr lang="en-US" altLang="ja-JP" sz="2800" smtClean="0">
              <a:ea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2800" smtClean="0">
                <a:ea typeface="ＭＳ Ｐゴシック" panose="020B0600070205080204" pitchFamily="50" charset="-128"/>
              </a:rPr>
              <a:t>オイラー関数を右で定義する</a:t>
            </a:r>
          </a:p>
          <a:p>
            <a:pPr eaLnBrk="1" hangingPunct="1"/>
            <a:r>
              <a:rPr lang="ja-JP" altLang="en-US" sz="2800" smtClean="0">
                <a:ea typeface="ＭＳ Ｐゴシック" panose="020B0600070205080204" pitchFamily="50" charset="-128"/>
              </a:rPr>
              <a:t>二つの素数</a:t>
            </a:r>
            <a:r>
              <a:rPr lang="en-US" altLang="ja-JP" sz="2800" smtClean="0">
                <a:ea typeface="ＭＳ Ｐゴシック" panose="020B0600070205080204" pitchFamily="50" charset="-128"/>
              </a:rPr>
              <a:t>p,q</a:t>
            </a:r>
            <a:r>
              <a:rPr lang="ja-JP" altLang="en-US" sz="2800" smtClean="0">
                <a:ea typeface="ＭＳ Ｐゴシック" panose="020B0600070205080204" pitchFamily="50" charset="-128"/>
              </a:rPr>
              <a:t>に対して、右が成り立つ</a:t>
            </a:r>
          </a:p>
          <a:p>
            <a:pPr eaLnBrk="1" hangingPunct="1"/>
            <a:r>
              <a:rPr lang="en-US" altLang="ja-JP" sz="2800" smtClean="0">
                <a:ea typeface="ＭＳ Ｐゴシック" panose="020B0600070205080204" pitchFamily="50" charset="-128"/>
              </a:rPr>
              <a:t>e,d </a:t>
            </a:r>
            <a:r>
              <a:rPr lang="ja-JP" altLang="en-US" sz="2800" smtClean="0">
                <a:ea typeface="ＭＳ Ｐゴシック" panose="020B0600070205080204" pitchFamily="50" charset="-128"/>
              </a:rPr>
              <a:t>を右を満たす整数とする</a:t>
            </a:r>
          </a:p>
          <a:p>
            <a:pPr eaLnBrk="1" hangingPunct="1"/>
            <a:endParaRPr lang="ja-JP" altLang="en-US" sz="280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16389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932363" y="1727200"/>
          <a:ext cx="34861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数式" r:id="rId5" imgW="1396394" imgH="215806" progId="Equation.3">
                  <p:embed/>
                </p:oleObj>
              </mc:Choice>
              <mc:Fallback>
                <p:oleObj name="数式" r:id="rId5" imgW="1396394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1727200"/>
                        <a:ext cx="34861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8"/>
          <p:cNvGraphicFramePr>
            <a:graphicFrameLocks noChangeAspect="1"/>
          </p:cNvGraphicFramePr>
          <p:nvPr/>
        </p:nvGraphicFramePr>
        <p:xfrm>
          <a:off x="4716463" y="3219450"/>
          <a:ext cx="4025900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数式" r:id="rId7" imgW="1333500" imgH="457200" progId="Equation.3">
                  <p:embed/>
                </p:oleObj>
              </mc:Choice>
              <mc:Fallback>
                <p:oleObj name="数式" r:id="rId7" imgW="1333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219450"/>
                        <a:ext cx="4025900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RSA</a:t>
            </a:r>
            <a:r>
              <a:rPr lang="ja-JP" altLang="en-US" dirty="0" smtClean="0"/>
              <a:t>鍵</a:t>
            </a:r>
            <a:endParaRPr lang="ja-JP" altLang="en-US" dirty="0"/>
          </a:p>
        </p:txBody>
      </p:sp>
      <p:graphicFrame>
        <p:nvGraphicFramePr>
          <p:cNvPr id="17411" name="Object 17"/>
          <p:cNvGraphicFramePr>
            <a:graphicFrameLocks noChangeAspect="1"/>
          </p:cNvGraphicFramePr>
          <p:nvPr>
            <p:ph idx="1"/>
          </p:nvPr>
        </p:nvGraphicFramePr>
        <p:xfrm>
          <a:off x="5508625" y="1165225"/>
          <a:ext cx="273526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数式" r:id="rId3" imgW="1346200" imgH="482600" progId="Equation.3">
                  <p:embed/>
                </p:oleObj>
              </mc:Choice>
              <mc:Fallback>
                <p:oleObj name="数式" r:id="rId3" imgW="1346200" imgH="482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1165225"/>
                        <a:ext cx="2735263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13"/>
          <p:cNvSpPr>
            <a:spLocks noGrp="1"/>
          </p:cNvSpPr>
          <p:nvPr>
            <p:ph type="body" sz="half" idx="4294967295"/>
          </p:nvPr>
        </p:nvSpPr>
        <p:spPr>
          <a:xfrm>
            <a:off x="0" y="1200150"/>
            <a:ext cx="4787900" cy="3394075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ea typeface="ＭＳ Ｐゴシック" panose="020B0600070205080204" pitchFamily="50" charset="-128"/>
              </a:rPr>
              <a:t>暗号鍵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enc(x)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、復号鍵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dec(y)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を次のように置く</a:t>
            </a:r>
          </a:p>
          <a:p>
            <a:pPr eaLnBrk="1" hangingPunct="1"/>
            <a:r>
              <a:rPr lang="ja-JP" altLang="en-US" sz="2400" smtClean="0">
                <a:ea typeface="ＭＳ Ｐゴシック" panose="020B0600070205080204" pitchFamily="50" charset="-128"/>
              </a:rPr>
              <a:t>すると　　　　　　　　　　　　　が成り立つ</a:t>
            </a:r>
          </a:p>
          <a:p>
            <a:pPr eaLnBrk="1" hangingPunct="1"/>
            <a:r>
              <a:rPr lang="ja-JP" altLang="en-US" sz="2400" smtClean="0">
                <a:ea typeface="ＭＳ Ｐゴシック" panose="020B0600070205080204" pitchFamily="50" charset="-128"/>
              </a:rPr>
              <a:t>なお、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p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・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q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の積から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φ(p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・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q)=(p-1)(q-1)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を求めるのは大変なので、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e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と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p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・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q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から</a:t>
            </a:r>
            <a:r>
              <a:rPr lang="en-US" altLang="ja-JP" sz="2400" smtClean="0">
                <a:ea typeface="ＭＳ Ｐゴシック" panose="020B0600070205080204" pitchFamily="50" charset="-128"/>
              </a:rPr>
              <a:t>d</a:t>
            </a:r>
            <a:r>
              <a:rPr lang="ja-JP" altLang="en-US" sz="2400" smtClean="0">
                <a:ea typeface="ＭＳ Ｐゴシック" panose="020B0600070205080204" pitchFamily="50" charset="-128"/>
              </a:rPr>
              <a:t>は求めづらい</a:t>
            </a:r>
          </a:p>
        </p:txBody>
      </p:sp>
      <p:graphicFrame>
        <p:nvGraphicFramePr>
          <p:cNvPr id="17413" name="Object 2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331913" y="2066925"/>
          <a:ext cx="24304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数式" r:id="rId5" imgW="990170" imgH="203112" progId="Equation.3">
                  <p:embed/>
                </p:oleObj>
              </mc:Choice>
              <mc:Fallback>
                <p:oleObj name="数式" r:id="rId5" imgW="990170" imgH="20311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066925"/>
                        <a:ext cx="243046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RSA</a:t>
            </a:r>
            <a:r>
              <a:rPr lang="ja-JP" altLang="en-US" dirty="0" smtClean="0"/>
              <a:t>鍵の性質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平文空間はほぼ </a:t>
            </a:r>
            <a:r>
              <a:rPr lang="en-US" altLang="ja-JP" dirty="0" smtClean="0"/>
              <a:t>1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min(</a:t>
            </a:r>
            <a:r>
              <a:rPr lang="en-US" altLang="ja-JP" dirty="0" err="1" smtClean="0"/>
              <a:t>p,q</a:t>
            </a:r>
            <a:r>
              <a:rPr lang="en-US" altLang="ja-JP" dirty="0" smtClean="0"/>
              <a:t>)</a:t>
            </a:r>
            <a:r>
              <a:rPr lang="ja-JP" altLang="en-US" dirty="0" smtClean="0"/>
              <a:t>以下なので、</a:t>
            </a:r>
            <a:r>
              <a:rPr lang="en-US" altLang="ja-JP" dirty="0" err="1" smtClean="0"/>
              <a:t>p,q</a:t>
            </a:r>
            <a:r>
              <a:rPr lang="ja-JP" altLang="en-US" dirty="0" smtClean="0"/>
              <a:t>を大きく取れば、大きくなる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鍵空間も</a:t>
            </a:r>
            <a:r>
              <a:rPr lang="en-US" altLang="ja-JP" dirty="0" smtClean="0"/>
              <a:t>φ(φ(p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q))</a:t>
            </a:r>
            <a:r>
              <a:rPr lang="ja-JP" altLang="en-US" dirty="0" smtClean="0"/>
              <a:t>個位あり、大きい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鍵の長さは高々</a:t>
            </a:r>
            <a:r>
              <a:rPr lang="en-US" altLang="ja-JP" dirty="0" smtClean="0"/>
              <a:t>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q</a:t>
            </a:r>
            <a:r>
              <a:rPr lang="ja-JP" altLang="en-US" dirty="0" smtClean="0"/>
              <a:t>の長さ</a:t>
            </a:r>
            <a:r>
              <a:rPr lang="en-US" altLang="ja-JP" dirty="0" smtClean="0"/>
              <a:t>(log 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q)</a:t>
            </a:r>
            <a:r>
              <a:rPr lang="ja-JP" altLang="en-US" dirty="0" smtClean="0"/>
              <a:t>程度で平文空間よりかなり小さい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en-US" altLang="ja-JP" dirty="0" smtClean="0"/>
              <a:t>e, 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q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d </a:t>
            </a:r>
            <a:r>
              <a:rPr lang="ja-JP" altLang="en-US" smtClean="0"/>
              <a:t>を求めづらい→公開</a:t>
            </a:r>
            <a:r>
              <a:rPr lang="ja-JP" altLang="en-US" dirty="0" smtClean="0"/>
              <a:t>鍵暗号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01638" y="96441"/>
            <a:ext cx="8229600" cy="85725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ＲＳＡ鍵の作り方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二つの大きな素数を見つける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p,q</a:t>
            </a:r>
            <a:r>
              <a:rPr lang="ja-JP" altLang="en-US" dirty="0" smtClean="0"/>
              <a:t>とする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φ=(p-1)(q-1)</a:t>
            </a:r>
            <a:r>
              <a:rPr lang="ja-JP" altLang="en-US" dirty="0" smtClean="0"/>
              <a:t>とする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φ</a:t>
            </a:r>
            <a:r>
              <a:rPr lang="ja-JP" altLang="en-US" dirty="0" smtClean="0"/>
              <a:t>と互いに素な数</a:t>
            </a:r>
            <a:r>
              <a:rPr lang="en-US" altLang="ja-JP" dirty="0" smtClean="0"/>
              <a:t>e</a:t>
            </a:r>
            <a:r>
              <a:rPr lang="ja-JP" altLang="en-US" dirty="0" smtClean="0"/>
              <a:t>を見つける。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e</a:t>
            </a:r>
            <a:r>
              <a:rPr lang="ja-JP" altLang="en-US" dirty="0" smtClean="0"/>
              <a:t>・</a:t>
            </a:r>
            <a:r>
              <a:rPr lang="en-US" altLang="ja-JP" dirty="0" smtClean="0"/>
              <a:t>d</a:t>
            </a:r>
            <a:r>
              <a:rPr lang="ja-JP" altLang="en-US" dirty="0" smtClean="0"/>
              <a:t>≡</a:t>
            </a:r>
            <a:r>
              <a:rPr lang="en-US" altLang="ja-JP" dirty="0" smtClean="0"/>
              <a:t>1(mod φ)</a:t>
            </a:r>
            <a:r>
              <a:rPr lang="ja-JP" altLang="en-US" dirty="0" smtClean="0"/>
              <a:t>なる</a:t>
            </a:r>
            <a:r>
              <a:rPr lang="ja-JP" altLang="en-US" dirty="0" err="1" smtClean="0"/>
              <a:t>ｄ</a:t>
            </a:r>
            <a:r>
              <a:rPr lang="ja-JP" altLang="en-US" dirty="0" smtClean="0"/>
              <a:t>をユークリッドの互除法を使って求める。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e</a:t>
            </a:r>
            <a:r>
              <a:rPr lang="ja-JP" altLang="en-US" dirty="0" smtClean="0"/>
              <a:t>と</a:t>
            </a:r>
            <a:r>
              <a:rPr lang="en-US" altLang="ja-JP" dirty="0" smtClean="0"/>
              <a:t>n=p</a:t>
            </a:r>
            <a:r>
              <a:rPr lang="ja-JP" altLang="en-US" dirty="0" smtClean="0"/>
              <a:t>・</a:t>
            </a:r>
            <a:r>
              <a:rPr lang="en-US" altLang="ja-JP" dirty="0" smtClean="0"/>
              <a:t>q</a:t>
            </a:r>
            <a:r>
              <a:rPr lang="ja-JP" altLang="en-US" dirty="0" smtClean="0"/>
              <a:t>を暗号鍵として公開し、 </a:t>
            </a:r>
            <a:r>
              <a:rPr lang="en-US" altLang="ja-JP" dirty="0" smtClean="0"/>
              <a:t>d</a:t>
            </a:r>
            <a:r>
              <a:rPr lang="ja-JP" altLang="en-US" dirty="0" smtClean="0"/>
              <a:t>と</a:t>
            </a:r>
            <a:r>
              <a:rPr lang="en-US" altLang="ja-JP" dirty="0" smtClean="0"/>
              <a:t>n</a:t>
            </a:r>
            <a:r>
              <a:rPr lang="ja-JP" altLang="en-US" dirty="0" smtClean="0"/>
              <a:t>を復号鍵とする。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RSA</a:t>
            </a:r>
            <a:r>
              <a:rPr lang="ja-JP" altLang="en-US" dirty="0" smtClean="0"/>
              <a:t>暗号の基礎となる理論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フェルマーの小定理、オイラー関数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ユークリッドの互除法</a:t>
            </a:r>
          </a:p>
          <a:p>
            <a:pPr eaLnBrk="1" hangingPunct="1"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フェルマーの小定理</a:t>
            </a:r>
            <a:endParaRPr lang="ja-JP" altLang="en-US" dirty="0"/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p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が素数なら 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x</a:t>
            </a:r>
            <a:r>
              <a:rPr lang="en-US" altLang="ja-JP" baseline="30000" dirty="0" err="1" smtClean="0">
                <a:ea typeface="ＭＳ Ｐゴシック" charset="-128"/>
                <a:cs typeface="Arial" charset="0"/>
              </a:rPr>
              <a:t>p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x(mod p)</a:t>
            </a:r>
          </a:p>
          <a:p>
            <a:pPr eaLnBrk="1" hangingPunct="1">
              <a:defRPr/>
            </a:pPr>
            <a:endParaRPr lang="ja-JP" altLang="en-US" dirty="0" smtClean="0">
              <a:ea typeface="ＭＳ Ｐゴシック" charset="-128"/>
              <a:cs typeface="Arial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276600" y="1851025"/>
          <a:ext cx="2525713" cy="278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数式" r:id="rId3" imgW="876300" imgH="965200" progId="Equation.3">
                  <p:embed/>
                </p:oleObj>
              </mc:Choice>
              <mc:Fallback>
                <p:oleObj name="数式" r:id="rId3" imgW="876300" imgH="965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51025"/>
                        <a:ext cx="2525713" cy="278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暗号解読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99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/>
          <a:lstStyle/>
          <a:p>
            <a:pPr eaLnBrk="1" hangingPunct="1"/>
            <a:endParaRPr lang="ja-JP" altLang="en-US" smtClean="0">
              <a:solidFill>
                <a:srgbClr val="26262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フェルマーの小定理の証明</a:t>
            </a:r>
            <a:endParaRPr lang="ja-JP" altLang="en-US" dirty="0"/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err="1" smtClean="0">
                <a:ea typeface="ＭＳ Ｐゴシック" charset="-128"/>
                <a:cs typeface="Arial" charset="0"/>
              </a:rPr>
              <a:t>x</a:t>
            </a:r>
            <a:r>
              <a:rPr lang="en-US" altLang="ja-JP" baseline="30000" dirty="0" err="1" smtClean="0">
                <a:ea typeface="ＭＳ Ｐゴシック" charset="-128"/>
                <a:cs typeface="Arial" charset="0"/>
              </a:rPr>
              <a:t>p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x(mod p)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は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x=0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の時正しい。</a:t>
            </a:r>
          </a:p>
          <a:p>
            <a:pPr eaLnBrk="1" hangingPunct="1">
              <a:defRPr/>
            </a:pPr>
            <a:r>
              <a:rPr lang="en-US" altLang="ja-JP" dirty="0" err="1" smtClean="0">
                <a:ea typeface="ＭＳ Ｐゴシック" charset="-128"/>
                <a:cs typeface="Arial" charset="0"/>
              </a:rPr>
              <a:t>x</a:t>
            </a:r>
            <a:r>
              <a:rPr lang="en-US" altLang="ja-JP" baseline="30000" dirty="0" err="1" smtClean="0">
                <a:ea typeface="ＭＳ Ｐゴシック" charset="-128"/>
                <a:cs typeface="Arial" charset="0"/>
              </a:rPr>
              <a:t>p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x(mod p)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が成立すると仮定して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(x+1)</a:t>
            </a:r>
            <a:r>
              <a:rPr lang="en-US" altLang="ja-JP" baseline="30000" dirty="0" smtClean="0">
                <a:ea typeface="ＭＳ Ｐゴシック" charset="-128"/>
                <a:cs typeface="Arial" charset="0"/>
              </a:rPr>
              <a:t>p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x+1 (mod p)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が成立することを示す。</a:t>
            </a:r>
          </a:p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この二つより数学的帰納法によりすべての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x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に対して成立する。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/>
          </p:cNvSpPr>
          <p:nvPr/>
        </p:nvSpPr>
        <p:spPr bwMode="auto">
          <a:xfrm>
            <a:off x="250825" y="2571750"/>
            <a:ext cx="72009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ja-JP" altLang="en-US" sz="2800">
                <a:solidFill>
                  <a:srgbClr val="26262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　　　　は</a:t>
            </a:r>
            <a:r>
              <a:rPr lang="en-US" altLang="ja-JP" sz="2800">
                <a:cs typeface="Arial" panose="020B0604020202020204" pitchFamily="34" charset="0"/>
              </a:rPr>
              <a:t>1</a:t>
            </a:r>
            <a:r>
              <a:rPr lang="ja-JP" altLang="en-US" sz="2800">
                <a:cs typeface="Arial" panose="020B0604020202020204" pitchFamily="34" charset="0"/>
              </a:rPr>
              <a:t>≦</a:t>
            </a:r>
            <a:r>
              <a:rPr lang="en-US" altLang="ja-JP" sz="2800">
                <a:cs typeface="Arial" panose="020B0604020202020204" pitchFamily="34" charset="0"/>
              </a:rPr>
              <a:t>k</a:t>
            </a:r>
            <a:r>
              <a:rPr lang="ja-JP" altLang="en-US" sz="2800">
                <a:cs typeface="Arial" panose="020B0604020202020204" pitchFamily="34" charset="0"/>
              </a:rPr>
              <a:t>≦</a:t>
            </a:r>
            <a:r>
              <a:rPr lang="en-US" altLang="ja-JP" sz="2800">
                <a:cs typeface="Arial" panose="020B0604020202020204" pitchFamily="34" charset="0"/>
              </a:rPr>
              <a:t>p-1</a:t>
            </a:r>
            <a:r>
              <a:rPr lang="ja-JP" altLang="en-US" sz="2800">
                <a:cs typeface="Arial" panose="020B0604020202020204" pitchFamily="34" charset="0"/>
              </a:rPr>
              <a:t>なる</a:t>
            </a:r>
            <a:r>
              <a:rPr lang="en-US" altLang="ja-JP" sz="2800">
                <a:cs typeface="Arial" panose="020B0604020202020204" pitchFamily="34" charset="0"/>
              </a:rPr>
              <a:t>k</a:t>
            </a:r>
            <a:r>
              <a:rPr lang="ja-JP" altLang="en-US" sz="2800">
                <a:cs typeface="Arial" panose="020B0604020202020204" pitchFamily="34" charset="0"/>
              </a:rPr>
              <a:t>に対して</a:t>
            </a:r>
            <a:r>
              <a:rPr lang="ja-JP" altLang="en-US" sz="2800">
                <a:solidFill>
                  <a:srgbClr val="26262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すべて</a:t>
            </a:r>
            <a:r>
              <a:rPr lang="en-US" altLang="ja-JP" sz="2800">
                <a:solidFill>
                  <a:srgbClr val="26262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</a:t>
            </a:r>
            <a:r>
              <a:rPr lang="ja-JP" altLang="en-US" sz="2800">
                <a:solidFill>
                  <a:srgbClr val="26262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の倍数なので、</a:t>
            </a:r>
            <a:endParaRPr lang="en-US" altLang="ja-JP" sz="2800">
              <a:solidFill>
                <a:srgbClr val="26262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フェルマーの小定理の証明</a:t>
            </a:r>
            <a:endParaRPr lang="ja-JP" altLang="en-US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ph idx="1"/>
          </p:nvPr>
        </p:nvGraphicFramePr>
        <p:xfrm>
          <a:off x="1187450" y="1779588"/>
          <a:ext cx="610393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数式" r:id="rId4" imgW="2260600" imgH="266700" progId="Equation.3">
                  <p:embed/>
                </p:oleObj>
              </mc:Choice>
              <mc:Fallback>
                <p:oleObj name="数式" r:id="rId4" imgW="2260600" imgH="266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779588"/>
                        <a:ext cx="6103938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200150"/>
            <a:ext cx="4038600" cy="3394075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ea typeface="ＭＳ Ｐゴシック" panose="020B0600070205080204" pitchFamily="50" charset="-128"/>
              </a:rPr>
              <a:t>二項定理より</a:t>
            </a:r>
            <a:endParaRPr lang="en-US" altLang="ja-JP" sz="280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23558" name="Object 7"/>
          <p:cNvGraphicFramePr>
            <a:graphicFrameLocks noChangeAspect="1"/>
          </p:cNvGraphicFramePr>
          <p:nvPr>
            <p:ph sz="quarter" idx="4294967295"/>
          </p:nvPr>
        </p:nvGraphicFramePr>
        <p:xfrm>
          <a:off x="827088" y="2500313"/>
          <a:ext cx="6635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数式" r:id="rId6" imgW="279279" imgH="241195" progId="Equation.3">
                  <p:embed/>
                </p:oleObj>
              </mc:Choice>
              <mc:Fallback>
                <p:oleObj name="数式" r:id="rId6" imgW="279279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500313"/>
                        <a:ext cx="663575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6"/>
          <p:cNvSpPr>
            <a:spLocks/>
          </p:cNvSpPr>
          <p:nvPr/>
        </p:nvSpPr>
        <p:spPr bwMode="auto">
          <a:xfrm>
            <a:off x="250825" y="2500313"/>
            <a:ext cx="403860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endParaRPr lang="en-US" altLang="ja-JP" sz="2800">
              <a:solidFill>
                <a:srgbClr val="26262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3560" name="Object 10"/>
          <p:cNvGraphicFramePr>
            <a:graphicFrameLocks noChangeAspect="1"/>
          </p:cNvGraphicFramePr>
          <p:nvPr/>
        </p:nvGraphicFramePr>
        <p:xfrm>
          <a:off x="1619250" y="3579813"/>
          <a:ext cx="532923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数式" r:id="rId8" imgW="1879600" imgH="241300" progId="Equation.3">
                  <p:embed/>
                </p:oleObj>
              </mc:Choice>
              <mc:Fallback>
                <p:oleObj name="数式" r:id="rId8" imgW="18796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579813"/>
                        <a:ext cx="5329238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テキスト ボックス 8"/>
          <p:cNvSpPr txBox="1">
            <a:spLocks noChangeArrowheads="1"/>
          </p:cNvSpPr>
          <p:nvPr/>
        </p:nvSpPr>
        <p:spPr bwMode="auto">
          <a:xfrm>
            <a:off x="6084888" y="4371975"/>
            <a:ext cx="1620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/>
              <a:t>（証明終）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/>
          </p:cNvSpPr>
          <p:nvPr/>
        </p:nvSpPr>
        <p:spPr bwMode="auto">
          <a:xfrm>
            <a:off x="250825" y="2571750"/>
            <a:ext cx="72009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>
                <a:solidFill>
                  <a:srgbClr val="262626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は</a:t>
            </a:r>
            <a:r>
              <a:rPr lang="en-US" altLang="ja-JP" sz="2800">
                <a:cs typeface="Arial" panose="020B0604020202020204" pitchFamily="34" charset="0"/>
              </a:rPr>
              <a:t>p</a:t>
            </a:r>
            <a:r>
              <a:rPr lang="ja-JP" altLang="en-US" sz="2800">
                <a:cs typeface="Arial" panose="020B0604020202020204" pitchFamily="34" charset="0"/>
              </a:rPr>
              <a:t>で割り切れることを証明せよ。</a:t>
            </a:r>
            <a:endParaRPr lang="en-US" altLang="ja-JP" sz="2800">
              <a:solidFill>
                <a:srgbClr val="26262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某中学校で出された問題</a:t>
            </a:r>
            <a:endParaRPr lang="ja-JP" altLang="en-US" dirty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idx="1"/>
          </p:nvPr>
        </p:nvGraphicFramePr>
        <p:xfrm>
          <a:off x="2816225" y="1779588"/>
          <a:ext cx="28448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数式" r:id="rId3" imgW="952087" imgH="241195" progId="Equation.3">
                  <p:embed/>
                </p:oleObj>
              </mc:Choice>
              <mc:Fallback>
                <p:oleObj name="数式" r:id="rId3" imgW="952087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1779588"/>
                        <a:ext cx="28448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200150"/>
            <a:ext cx="4038600" cy="508000"/>
          </a:xfrm>
        </p:spPr>
        <p:txBody>
          <a:bodyPr/>
          <a:lstStyle/>
          <a:p>
            <a:pPr eaLnBrk="1" hangingPunct="1"/>
            <a:r>
              <a:rPr lang="en-US" altLang="ja-JP" sz="2800" smtClean="0">
                <a:ea typeface="ＭＳ Ｐゴシック" panose="020B0600070205080204" pitchFamily="50" charset="-128"/>
              </a:rPr>
              <a:t>p</a:t>
            </a:r>
            <a:r>
              <a:rPr lang="ja-JP" altLang="en-US" sz="2800" smtClean="0">
                <a:ea typeface="ＭＳ Ｐゴシック" panose="020B0600070205080204" pitchFamily="50" charset="-128"/>
              </a:rPr>
              <a:t>が素数の時、</a:t>
            </a:r>
            <a:endParaRPr lang="en-US" altLang="ja-JP" sz="2800" smtClean="0">
              <a:ea typeface="ＭＳ Ｐゴシック" panose="020B0600070205080204" pitchFamily="50" charset="-128"/>
            </a:endParaRPr>
          </a:p>
        </p:txBody>
      </p:sp>
      <p:sp>
        <p:nvSpPr>
          <p:cNvPr id="24582" name="Rectangle 6"/>
          <p:cNvSpPr>
            <a:spLocks/>
          </p:cNvSpPr>
          <p:nvPr/>
        </p:nvSpPr>
        <p:spPr bwMode="auto">
          <a:xfrm>
            <a:off x="250825" y="2500313"/>
            <a:ext cx="403860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Blip>
                <a:blip r:embed="rId5"/>
              </a:buBlip>
            </a:pPr>
            <a:endParaRPr lang="en-US" altLang="ja-JP" sz="2800">
              <a:solidFill>
                <a:srgbClr val="262626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ユークリッドの互除法</a:t>
            </a:r>
            <a:endParaRPr lang="ja-JP" altLang="en-US" dirty="0"/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二つの数 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x,y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(x&gt;y) 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の最大公約数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gcd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: the greatest common divisor)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を計算するアルゴリズム</a:t>
            </a:r>
          </a:p>
          <a:p>
            <a:pPr marL="609600" indent="-609600" eaLnBrk="1" hangingPunct="1">
              <a:defRPr/>
            </a:pPr>
            <a:r>
              <a:rPr lang="en-US" altLang="ja-JP" dirty="0" err="1" smtClean="0">
                <a:ea typeface="ＭＳ Ｐゴシック" charset="-128"/>
                <a:cs typeface="Arial" charset="0"/>
              </a:rPr>
              <a:t>gcd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x,y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)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r=(x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y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で割った余り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とする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r=0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なら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y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を出力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そうでなければ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gcd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y,r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を計算し出力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計算例</a:t>
            </a:r>
            <a:endParaRPr lang="ja-JP" altLang="en-US" dirty="0"/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ja-JP" smtClean="0">
                <a:ea typeface="ＭＳ Ｐゴシック" charset="-128"/>
                <a:cs typeface="Arial" charset="0"/>
              </a:rPr>
              <a:t>gcd(48,33)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ja-JP" smtClean="0">
                <a:ea typeface="ＭＳ Ｐゴシック" charset="-128"/>
                <a:cs typeface="Arial" charset="0"/>
              </a:rPr>
              <a:t>r=15</a:t>
            </a:r>
            <a:r>
              <a:rPr lang="ja-JP" altLang="en-US" smtClean="0">
                <a:ea typeface="ＭＳ Ｐゴシック" charset="-128"/>
                <a:cs typeface="Arial" charset="0"/>
              </a:rPr>
              <a:t>より </a:t>
            </a:r>
            <a:r>
              <a:rPr lang="en-US" altLang="ja-JP" smtClean="0">
                <a:ea typeface="ＭＳ Ｐゴシック" charset="-128"/>
                <a:cs typeface="Arial" charset="0"/>
              </a:rPr>
              <a:t>gcd(33,15)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ja-JP" smtClean="0">
                <a:ea typeface="ＭＳ Ｐゴシック" charset="-128"/>
                <a:cs typeface="Arial" charset="0"/>
              </a:rPr>
              <a:t>r=3</a:t>
            </a:r>
            <a:r>
              <a:rPr lang="ja-JP" altLang="en-US" smtClean="0">
                <a:ea typeface="ＭＳ Ｐゴシック" charset="-128"/>
                <a:cs typeface="Arial" charset="0"/>
              </a:rPr>
              <a:t>より </a:t>
            </a:r>
            <a:r>
              <a:rPr lang="en-US" altLang="ja-JP" smtClean="0">
                <a:ea typeface="ＭＳ Ｐゴシック" charset="-128"/>
                <a:cs typeface="Arial" charset="0"/>
              </a:rPr>
              <a:t>gcd(15,3)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altLang="ja-JP" smtClean="0">
                <a:ea typeface="ＭＳ Ｐゴシック" charset="-128"/>
                <a:cs typeface="Arial" charset="0"/>
              </a:rPr>
              <a:t>r=0</a:t>
            </a:r>
            <a:r>
              <a:rPr lang="ja-JP" altLang="en-US" smtClean="0">
                <a:ea typeface="ＭＳ Ｐゴシック" charset="-128"/>
                <a:cs typeface="Arial" charset="0"/>
              </a:rPr>
              <a:t>より </a:t>
            </a:r>
            <a:r>
              <a:rPr lang="en-US" altLang="ja-JP" smtClean="0">
                <a:ea typeface="ＭＳ Ｐゴシック" charset="-128"/>
                <a:cs typeface="Arial" charset="0"/>
              </a:rPr>
              <a:t>3 </a:t>
            </a:r>
            <a:r>
              <a:rPr lang="ja-JP" altLang="en-US" smtClean="0">
                <a:ea typeface="ＭＳ Ｐゴシック" charset="-128"/>
                <a:cs typeface="Arial" charset="0"/>
              </a:rPr>
              <a:t>を出力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なぜ計算ができるのか？</a:t>
            </a:r>
            <a:endParaRPr lang="ja-JP" altLang="en-US" dirty="0"/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smtClean="0">
                <a:ea typeface="ＭＳ Ｐゴシック" charset="-128"/>
                <a:cs typeface="Arial" charset="0"/>
              </a:rPr>
              <a:t>x=x’g, y=y’g 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で、 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x’ 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と 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y’ 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が互いに素であると仮定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smtClean="0">
                <a:ea typeface="ＭＳ Ｐゴシック" charset="-128"/>
                <a:cs typeface="Arial" charset="0"/>
              </a:rPr>
              <a:t>割り算をするとは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x=dy+r 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となる 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d, r 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を求めること。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smtClean="0">
                <a:ea typeface="ＭＳ Ｐゴシック" charset="-128"/>
                <a:cs typeface="Arial" charset="0"/>
              </a:rPr>
              <a:t>ここで、代入により 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x’g=dy’g+r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を得る。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r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は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g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で割り切れないといけないので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r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は</a:t>
            </a:r>
            <a:r>
              <a:rPr lang="en-US" altLang="ja-JP" sz="2800" smtClean="0">
                <a:ea typeface="ＭＳ Ｐゴシック" charset="-128"/>
                <a:cs typeface="Arial" charset="0"/>
              </a:rPr>
              <a:t>g</a:t>
            </a:r>
            <a:r>
              <a:rPr lang="ja-JP" altLang="en-US" sz="2800" smtClean="0">
                <a:ea typeface="ＭＳ Ｐゴシック" charset="-128"/>
                <a:cs typeface="Arial" charset="0"/>
              </a:rPr>
              <a:t>の倍数。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r=r’g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において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r’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と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y’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が互いに素で無い場合、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dy’+r’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と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y’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に公約数が存在してしまうため、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x’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と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y’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は互いに素ではなくなってしまう。つまり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r’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と</a:t>
            </a:r>
            <a:r>
              <a:rPr lang="en-US" altLang="ja-JP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y’</a:t>
            </a:r>
            <a:r>
              <a:rPr lang="ja-JP" altLang="en-US" sz="2400" smtClean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は互いに素。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smtClean="0">
                <a:solidFill>
                  <a:schemeClr val="tx1"/>
                </a:solidFill>
                <a:ea typeface="ＭＳ Ｐゴシック" charset="-128"/>
                <a:cs typeface="Arial" charset="0"/>
              </a:rPr>
              <a:t>したがって</a:t>
            </a:r>
            <a:r>
              <a:rPr lang="en-US" altLang="ja-JP" sz="2800" smtClean="0">
                <a:solidFill>
                  <a:schemeClr val="tx1"/>
                </a:solidFill>
                <a:ea typeface="ＭＳ Ｐゴシック" charset="-128"/>
                <a:cs typeface="Arial" charset="0"/>
              </a:rPr>
              <a:t>gcd(x,y)=gcd(y,r)</a:t>
            </a:r>
            <a:r>
              <a:rPr lang="ja-JP" altLang="en-US" sz="2800" smtClean="0">
                <a:solidFill>
                  <a:schemeClr val="tx1"/>
                </a:solidFill>
                <a:ea typeface="ＭＳ Ｐゴシック" charset="-128"/>
                <a:cs typeface="Arial" charset="0"/>
              </a:rPr>
              <a:t>（証明終）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拡張ユークリッドの互除法</a:t>
            </a:r>
            <a:endParaRPr lang="ja-JP" altLang="en-US" dirty="0"/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ユークリッドの互除法により、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x,y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に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対して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mx+ny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=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gcd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x,y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となる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整数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m,n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が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得られる。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原理：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051050" y="2284413"/>
          <a:ext cx="2160588" cy="271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数式" r:id="rId3" imgW="1092200" imgH="1371600" progId="Equation.3">
                  <p:embed/>
                </p:oleObj>
              </mc:Choice>
              <mc:Fallback>
                <p:oleObj name="数式" r:id="rId3" imgW="109220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284413"/>
                        <a:ext cx="2160588" cy="271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テキスト ボックス 5"/>
          <p:cNvSpPr txBox="1">
            <a:spLocks noChangeArrowheads="1"/>
          </p:cNvSpPr>
          <p:nvPr/>
        </p:nvSpPr>
        <p:spPr bwMode="auto">
          <a:xfrm>
            <a:off x="4140200" y="2427288"/>
            <a:ext cx="3011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下の２式より、</a:t>
            </a:r>
            <a:r>
              <a:rPr lang="en-US" altLang="ja-JP"/>
              <a:t>r</a:t>
            </a:r>
            <a:r>
              <a:rPr lang="en-US" altLang="ja-JP" baseline="-25000"/>
              <a:t>k</a:t>
            </a:r>
            <a:r>
              <a:rPr lang="ja-JP" altLang="en-US"/>
              <a:t>を消去できる</a:t>
            </a:r>
          </a:p>
        </p:txBody>
      </p:sp>
      <p:graphicFrame>
        <p:nvGraphicFramePr>
          <p:cNvPr id="28678" name="Object 5"/>
          <p:cNvGraphicFramePr>
            <a:graphicFrameLocks noChangeAspect="1"/>
          </p:cNvGraphicFramePr>
          <p:nvPr/>
        </p:nvGraphicFramePr>
        <p:xfrm>
          <a:off x="4541838" y="2932113"/>
          <a:ext cx="40703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数式" r:id="rId5" imgW="2057400" imgH="685800" progId="Equation.3">
                  <p:embed/>
                </p:oleObj>
              </mc:Choice>
              <mc:Fallback>
                <p:oleObj name="数式" r:id="rId5" imgW="20574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2932113"/>
                        <a:ext cx="40703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テキスト ボックス 7"/>
          <p:cNvSpPr txBox="1">
            <a:spLocks noChangeArrowheads="1"/>
          </p:cNvSpPr>
          <p:nvPr/>
        </p:nvSpPr>
        <p:spPr bwMode="auto">
          <a:xfrm>
            <a:off x="4716463" y="4371975"/>
            <a:ext cx="3844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これを繰り返して、全ての</a:t>
            </a:r>
            <a:r>
              <a:rPr lang="en-US" altLang="ja-JP"/>
              <a:t>r</a:t>
            </a:r>
            <a:r>
              <a:rPr lang="en-US" altLang="ja-JP" baseline="-25000"/>
              <a:t>i</a:t>
            </a:r>
            <a:r>
              <a:rPr lang="ja-JP" altLang="en-US"/>
              <a:t>を消去する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計算例</a:t>
            </a:r>
            <a:endParaRPr lang="ja-JP" altLang="en-US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ph idx="1"/>
          </p:nvPr>
        </p:nvGraphicFramePr>
        <p:xfrm>
          <a:off x="3708400" y="1131888"/>
          <a:ext cx="3959225" cy="346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数式" r:id="rId3" imgW="1358900" imgH="1320800" progId="Equation.3">
                  <p:embed/>
                </p:oleObj>
              </mc:Choice>
              <mc:Fallback>
                <p:oleObj name="数式" r:id="rId3" imgW="1358900" imgH="1320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131888"/>
                        <a:ext cx="3959225" cy="346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テキスト ボックス 6"/>
          <p:cNvSpPr txBox="1">
            <a:spLocks noChangeArrowheads="1"/>
          </p:cNvSpPr>
          <p:nvPr/>
        </p:nvSpPr>
        <p:spPr bwMode="auto">
          <a:xfrm>
            <a:off x="684213" y="1131888"/>
            <a:ext cx="27398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smtClean="0"/>
              <a:t>48m+33n=3</a:t>
            </a:r>
            <a:r>
              <a:rPr lang="ja-JP" altLang="en-US" sz="2800" dirty="0"/>
              <a:t>なる</a:t>
            </a:r>
            <a:endParaRPr lang="en-US" altLang="ja-JP" sz="2800" dirty="0"/>
          </a:p>
          <a:p>
            <a:pPr eaLnBrk="1" hangingPunct="1"/>
            <a:r>
              <a:rPr lang="en-US" altLang="ja-JP" sz="2800" dirty="0" err="1" smtClean="0"/>
              <a:t>m,n</a:t>
            </a:r>
            <a:r>
              <a:rPr lang="ja-JP" altLang="en-US" sz="2800" dirty="0" smtClean="0"/>
              <a:t>を</a:t>
            </a:r>
            <a:r>
              <a:rPr lang="ja-JP" altLang="en-US" sz="2800" dirty="0"/>
              <a:t>求める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RSA</a:t>
            </a:r>
            <a:r>
              <a:rPr lang="ja-JP" altLang="en-US" dirty="0" smtClean="0"/>
              <a:t>鍵を作ってみよう</a:t>
            </a:r>
            <a:endParaRPr lang="ja-JP" altLang="en-US" dirty="0"/>
          </a:p>
        </p:txBody>
      </p:sp>
      <p:sp>
        <p:nvSpPr>
          <p:cNvPr id="634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p=11, q=13, e=7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とする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。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pq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=143</a:t>
            </a:r>
            <a:r>
              <a:rPr lang="ja-JP" altLang="en-US" smtClean="0">
                <a:ea typeface="ＭＳ Ｐゴシック" charset="-128"/>
                <a:cs typeface="Arial" charset="0"/>
              </a:rPr>
              <a:t>。</a:t>
            </a:r>
            <a:endParaRPr lang="ja-JP" altLang="en-US" dirty="0" smtClean="0">
              <a:ea typeface="ＭＳ Ｐゴシック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φ=(11-1)(13-1)=120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  <a:cs typeface="Arial" charset="0"/>
              </a:rPr>
              <a:t>7d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1(mod 120)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となる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d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を求めるには、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7d+120k=1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となる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d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を求めればよい。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ユークリッドの互除法より、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120=17*7+1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から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120-17*7=1</a:t>
            </a:r>
            <a:r>
              <a:rPr lang="ja-JP" altLang="en-US" dirty="0" err="1" smtClean="0">
                <a:ea typeface="ＭＳ Ｐゴシック" charset="-128"/>
                <a:cs typeface="Arial" charset="0"/>
              </a:rPr>
              <a:t>。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よって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-17*7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103*7</a:t>
            </a:r>
            <a:r>
              <a:rPr lang="ja-JP" altLang="en-US" dirty="0" smtClean="0">
                <a:ea typeface="ＭＳ Ｐゴシック" charset="-128"/>
                <a:cs typeface="Arial" charset="0"/>
              </a:rPr>
              <a:t>≡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1(mod 120)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∴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enc(x)=x</a:t>
            </a:r>
            <a:r>
              <a:rPr lang="en-US" altLang="ja-JP" baseline="30000" dirty="0" smtClean="0">
                <a:ea typeface="ＭＳ Ｐゴシック" charset="-128"/>
                <a:cs typeface="Arial" charset="0"/>
              </a:rPr>
              <a:t>7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 mod 143, </a:t>
            </a:r>
            <a:r>
              <a:rPr lang="en-US" altLang="ja-JP" dirty="0" err="1" smtClean="0">
                <a:ea typeface="ＭＳ Ｐゴシック" charset="-128"/>
                <a:cs typeface="Arial" charset="0"/>
              </a:rPr>
              <a:t>dec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(x)=x</a:t>
            </a:r>
            <a:r>
              <a:rPr lang="en-US" altLang="ja-JP" baseline="30000" dirty="0" smtClean="0">
                <a:ea typeface="ＭＳ Ｐゴシック" charset="-128"/>
                <a:cs typeface="Arial" charset="0"/>
              </a:rPr>
              <a:t>103</a:t>
            </a:r>
            <a:r>
              <a:rPr lang="en-US" altLang="ja-JP" dirty="0" smtClean="0">
                <a:ea typeface="ＭＳ Ｐゴシック" charset="-128"/>
                <a:cs typeface="Arial" charset="0"/>
              </a:rPr>
              <a:t> mod 143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タイトル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鍵の確認</a:t>
            </a:r>
            <a:endParaRPr lang="ja-JP" altLang="en-US" dirty="0"/>
          </a:p>
        </p:txBody>
      </p:sp>
      <p:graphicFrame>
        <p:nvGraphicFramePr>
          <p:cNvPr id="64648" name="Group 136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627435"/>
        </p:xfrm>
        <a:graphic>
          <a:graphicData uri="http://schemas.openxmlformats.org/drawingml/2006/table">
            <a:tbl>
              <a:tblPr/>
              <a:tblGrid>
                <a:gridCol w="1235075"/>
                <a:gridCol w="2879725"/>
                <a:gridCol w="4114800"/>
              </a:tblGrid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平文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暗号文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解読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2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2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mod143=128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128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3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3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mod143=42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42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4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4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mod143=82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82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5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Book Antiqua" pitchFamily="18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5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mod143=47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47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6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Book Antiqua" pitchFamily="18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6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mod143=85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85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Book Antiqua" pitchFamily="18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7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6</a:t>
                      </a:r>
                      <a:r>
                        <a:rPr kumimoji="1" lang="en-US" altLang="ja-JP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103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Book Antiqua" pitchFamily="18" charset="0"/>
                          <a:ea typeface="ＭＳ Ｐゴシック" pitchFamily="50" charset="-128"/>
                          <a:cs typeface="Arial" charset="0"/>
                        </a:rPr>
                        <a:t>mod143=7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シーザー暗号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ジュリアス・シーザー</a:t>
            </a:r>
            <a:r>
              <a:rPr lang="en-US" altLang="ja-JP" smtClean="0">
                <a:solidFill>
                  <a:srgbClr val="262626"/>
                </a:solidFill>
              </a:rPr>
              <a:t>(</a:t>
            </a:r>
            <a:r>
              <a:rPr lang="la-Latn" altLang="ja-JP" b="1" smtClean="0">
                <a:solidFill>
                  <a:srgbClr val="262626"/>
                </a:solidFill>
              </a:rPr>
              <a:t>Gaius Julius Caesar</a:t>
            </a:r>
            <a:r>
              <a:rPr lang="en-US" altLang="ja-JP" smtClean="0">
                <a:solidFill>
                  <a:srgbClr val="262626"/>
                </a:solidFill>
              </a:rPr>
              <a:t> B.C.100</a:t>
            </a:r>
            <a:r>
              <a:rPr lang="ja-JP" altLang="en-US" smtClean="0">
                <a:solidFill>
                  <a:srgbClr val="262626"/>
                </a:solidFill>
              </a:rPr>
              <a:t>～</a:t>
            </a:r>
            <a:r>
              <a:rPr lang="en-US" altLang="ja-JP" smtClean="0">
                <a:solidFill>
                  <a:srgbClr val="262626"/>
                </a:solidFill>
              </a:rPr>
              <a:t>B.C.44)</a:t>
            </a:r>
            <a:r>
              <a:rPr lang="ja-JP" altLang="en-US" smtClean="0">
                <a:solidFill>
                  <a:srgbClr val="262626"/>
                </a:solidFill>
              </a:rPr>
              <a:t>も使っていたという由緒正しい暗号</a:t>
            </a:r>
            <a:endParaRPr lang="en-US" altLang="ja-JP" smtClean="0">
              <a:solidFill>
                <a:srgbClr val="262626"/>
              </a:solidFill>
            </a:endParaRPr>
          </a:p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文章のアルファベットをずらす</a:t>
            </a:r>
            <a:endParaRPr lang="en-US" altLang="ja-JP" smtClean="0">
              <a:solidFill>
                <a:srgbClr val="262626"/>
              </a:solidFill>
            </a:endParaRPr>
          </a:p>
          <a:p>
            <a:pPr eaLnBrk="1" hangingPunct="1"/>
            <a:endParaRPr lang="ja-JP" altLang="en-US" smtClean="0">
              <a:solidFill>
                <a:srgbClr val="262626"/>
              </a:solidFill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042988" y="3508375"/>
            <a:ext cx="14986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5400">
                <a:latin typeface="Book Antiqua" panose="02040602050305030304" pitchFamily="18" charset="0"/>
                <a:ea typeface="HG明朝B" panose="02020809000000000000" pitchFamily="17" charset="-128"/>
              </a:rPr>
              <a:t>IBM</a:t>
            </a:r>
            <a:endParaRPr lang="ja-JP" altLang="en-US" sz="5400">
              <a:latin typeface="Book Antiqua" panose="02040602050305030304" pitchFamily="18" charset="0"/>
              <a:ea typeface="HG明朝B" panose="02020809000000000000" pitchFamily="17" charset="-128"/>
            </a:endParaRPr>
          </a:p>
        </p:txBody>
      </p:sp>
      <p:sp>
        <p:nvSpPr>
          <p:cNvPr id="5125" name="テキスト ボックス 5"/>
          <p:cNvSpPr txBox="1">
            <a:spLocks noChangeArrowheads="1"/>
          </p:cNvSpPr>
          <p:nvPr/>
        </p:nvSpPr>
        <p:spPr bwMode="auto">
          <a:xfrm>
            <a:off x="5867400" y="3508375"/>
            <a:ext cx="17224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5400">
                <a:latin typeface="Book Antiqua" panose="02040602050305030304" pitchFamily="18" charset="0"/>
                <a:ea typeface="HG明朝B" panose="02020809000000000000" pitchFamily="17" charset="-128"/>
              </a:rPr>
              <a:t>HAL</a:t>
            </a:r>
            <a:endParaRPr lang="ja-JP" altLang="en-US" sz="5400">
              <a:latin typeface="Book Antiqua" panose="02040602050305030304" pitchFamily="18" charset="0"/>
              <a:ea typeface="HG明朝B" panose="02020809000000000000" pitchFamily="17" charset="-128"/>
            </a:endParaRPr>
          </a:p>
        </p:txBody>
      </p:sp>
      <p:grpSp>
        <p:nvGrpSpPr>
          <p:cNvPr id="5126" name="グループ化 10"/>
          <p:cNvGrpSpPr>
            <a:grpSpLocks/>
          </p:cNvGrpSpPr>
          <p:nvPr/>
        </p:nvGrpSpPr>
        <p:grpSpPr bwMode="auto">
          <a:xfrm>
            <a:off x="3592513" y="3363913"/>
            <a:ext cx="1223962" cy="836612"/>
            <a:chOff x="3592571" y="3363838"/>
            <a:chExt cx="1224136" cy="836514"/>
          </a:xfrm>
        </p:grpSpPr>
        <p:sp>
          <p:nvSpPr>
            <p:cNvPr id="5" name="右矢印 4"/>
            <p:cNvSpPr/>
            <p:nvPr/>
          </p:nvSpPr>
          <p:spPr>
            <a:xfrm>
              <a:off x="3592571" y="3876540"/>
              <a:ext cx="1224136" cy="3238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128" name="テキスト ボックス 6"/>
            <p:cNvSpPr txBox="1">
              <a:spLocks noChangeArrowheads="1"/>
            </p:cNvSpPr>
            <p:nvPr/>
          </p:nvSpPr>
          <p:spPr bwMode="auto">
            <a:xfrm>
              <a:off x="3779912" y="3363838"/>
              <a:ext cx="79861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en-US" altLang="ja-JP" sz="3200">
                  <a:latin typeface="Book Antiqua" panose="02040602050305030304" pitchFamily="18" charset="0"/>
                  <a:ea typeface="HG明朝B" panose="02020809000000000000" pitchFamily="17" charset="-128"/>
                </a:rPr>
                <a:t>(-1)</a:t>
              </a:r>
              <a:endParaRPr lang="ja-JP" altLang="en-US" sz="3200">
                <a:latin typeface="Book Antiqua" panose="02040602050305030304" pitchFamily="18" charset="0"/>
                <a:ea typeface="HG明朝B" panose="02020809000000000000" pitchFamily="17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665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簡単な暗号方式は統計的な手法で解読できます。</a:t>
            </a:r>
          </a:p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複雑な暗号方式は数学的な基礎に基づいています。</a:t>
            </a:r>
            <a:endParaRPr lang="en-US" altLang="ja-JP" dirty="0" smtClean="0">
              <a:ea typeface="ＭＳ Ｐゴシック" charset="-128"/>
              <a:cs typeface="Arial" charset="0"/>
            </a:endParaRPr>
          </a:p>
          <a:p>
            <a:pPr eaLnBrk="1" hangingPunct="1">
              <a:defRPr/>
            </a:pPr>
            <a:r>
              <a:rPr lang="ja-JP" altLang="en-US" dirty="0" smtClean="0">
                <a:ea typeface="ＭＳ Ｐゴシック" charset="-128"/>
                <a:cs typeface="Arial" charset="0"/>
              </a:rPr>
              <a:t>フェルマーの小定理やユークリッドの互除法は大学入試でしばしば出たりします。</a:t>
            </a:r>
          </a:p>
          <a:p>
            <a:pPr eaLnBrk="1" hangingPunct="1">
              <a:defRPr/>
            </a:pPr>
            <a:endParaRPr lang="ja-JP" altLang="en-US" dirty="0" smtClean="0"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mtClean="0">
                <a:ln>
                  <a:noFill/>
                </a:ln>
                <a:ea typeface="ＭＳ Ｐゴシック" panose="020B0600070205080204" pitchFamily="50" charset="-128"/>
              </a:rPr>
              <a:t>中国剰余定理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anose="020B0600070205080204" pitchFamily="50" charset="-128"/>
              </a:rPr>
              <a:t>『</a:t>
            </a:r>
            <a:r>
              <a:rPr lang="ja-JP" altLang="en-US" smtClean="0">
                <a:ea typeface="ＭＳ Ｐゴシック" panose="020B0600070205080204" pitchFamily="50" charset="-128"/>
              </a:rPr>
              <a:t>孫子算経</a:t>
            </a:r>
            <a:r>
              <a:rPr lang="en-US" altLang="ja-JP" smtClean="0">
                <a:ea typeface="ＭＳ Ｐゴシック" panose="020B0600070205080204" pitchFamily="50" charset="-128"/>
              </a:rPr>
              <a:t>』</a:t>
            </a:r>
            <a:r>
              <a:rPr lang="ja-JP" altLang="en-US" smtClean="0">
                <a:ea typeface="ＭＳ Ｐゴシック" panose="020B0600070205080204" pitchFamily="50" charset="-128"/>
              </a:rPr>
              <a:t>には、「</a:t>
            </a:r>
            <a:r>
              <a:rPr lang="en-US" altLang="ja-JP" smtClean="0">
                <a:ea typeface="ＭＳ Ｐゴシック" panose="020B0600070205080204" pitchFamily="50" charset="-128"/>
              </a:rPr>
              <a:t>3</a:t>
            </a:r>
            <a:r>
              <a:rPr lang="ja-JP" altLang="en-US" smtClean="0">
                <a:ea typeface="ＭＳ Ｐゴシック" panose="020B0600070205080204" pitchFamily="50" charset="-128"/>
              </a:rPr>
              <a:t>で割ると</a:t>
            </a:r>
            <a:r>
              <a:rPr lang="en-US" altLang="ja-JP" smtClean="0">
                <a:ea typeface="ＭＳ Ｐゴシック" panose="020B0600070205080204" pitchFamily="50" charset="-128"/>
              </a:rPr>
              <a:t>2</a:t>
            </a:r>
            <a:r>
              <a:rPr lang="ja-JP" altLang="en-US" smtClean="0">
                <a:ea typeface="ＭＳ Ｐゴシック" panose="020B0600070205080204" pitchFamily="50" charset="-128"/>
              </a:rPr>
              <a:t>余り、</a:t>
            </a:r>
            <a:r>
              <a:rPr lang="en-US" altLang="ja-JP" smtClean="0">
                <a:ea typeface="ＭＳ Ｐゴシック" panose="020B0600070205080204" pitchFamily="50" charset="-128"/>
              </a:rPr>
              <a:t>5</a:t>
            </a:r>
            <a:r>
              <a:rPr lang="ja-JP" altLang="en-US" smtClean="0">
                <a:ea typeface="ＭＳ Ｐゴシック" panose="020B0600070205080204" pitchFamily="50" charset="-128"/>
              </a:rPr>
              <a:t>で割ると</a:t>
            </a:r>
            <a:r>
              <a:rPr lang="en-US" altLang="ja-JP" smtClean="0">
                <a:ea typeface="ＭＳ Ｐゴシック" panose="020B0600070205080204" pitchFamily="50" charset="-128"/>
              </a:rPr>
              <a:t>3</a:t>
            </a:r>
            <a:r>
              <a:rPr lang="ja-JP" altLang="en-US" smtClean="0">
                <a:ea typeface="ＭＳ Ｐゴシック" panose="020B0600070205080204" pitchFamily="50" charset="-128"/>
              </a:rPr>
              <a:t>余り、</a:t>
            </a:r>
            <a:r>
              <a:rPr lang="en-US" altLang="ja-JP" smtClean="0">
                <a:ea typeface="ＭＳ Ｐゴシック" panose="020B0600070205080204" pitchFamily="50" charset="-128"/>
              </a:rPr>
              <a:t>7</a:t>
            </a:r>
            <a:r>
              <a:rPr lang="ja-JP" altLang="en-US" smtClean="0">
                <a:ea typeface="ＭＳ Ｐゴシック" panose="020B0600070205080204" pitchFamily="50" charset="-128"/>
              </a:rPr>
              <a:t>で割ると</a:t>
            </a:r>
            <a:r>
              <a:rPr lang="en-US" altLang="ja-JP" smtClean="0">
                <a:ea typeface="ＭＳ Ｐゴシック" panose="020B0600070205080204" pitchFamily="50" charset="-128"/>
              </a:rPr>
              <a:t>2</a:t>
            </a:r>
            <a:r>
              <a:rPr lang="ja-JP" altLang="en-US" smtClean="0">
                <a:ea typeface="ＭＳ Ｐゴシック" panose="020B0600070205080204" pitchFamily="50" charset="-128"/>
              </a:rPr>
              <a:t>余る数は何か」という問題とその解法が書かれている 。</a:t>
            </a:r>
          </a:p>
          <a:p>
            <a:pPr eaLnBrk="1" hangingPunct="1"/>
            <a:endParaRPr lang="ja-JP" altLang="en-US" smtClean="0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accent5">
                    <a:lumMod val="50000"/>
                  </a:schemeClr>
                </a:solidFill>
              </a:rPr>
              <a:t>一方向性</a:t>
            </a: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関数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暗号化と復号化は互いに逆操作になるが、順操作に比べて逆操作に手間がかかるものを利用すると、公開鍵暗号に応用できる。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広く知られている例としては、掛け算と素因数分解がある。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逆関数の計算に手間がかかるような関数を一方向性関数という。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暗号用語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平文（ひらぶん）：受信者がそのまま読める、暗号を使って送りたい文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暗号文（あんごうぶん）：盗聴者はそのまま読めないが、受信者が復号鍵を使うと読める記号列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復号鍵：暗号を解くために必要な情報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暗号鍵：暗号文を生成するのに必要な情報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1" descr="C:\Users\sakamoto\AppData\Local\Microsoft\Windows\Temporary Internet Files\Content.IE5\U3DL4795\MP90022749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435350"/>
            <a:ext cx="2363787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60" descr="C:\Users\sakamoto\AppData\Local\Microsoft\Windows\Temporary Internet Files\Content.IE5\GV3IVY49\MP90044406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100388"/>
            <a:ext cx="1368425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暗号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173" name="Picture 2" descr="C:\Users\sakamoto\AppData\Local\Microsoft\Windows\Temporary Internet Files\Content.IE5\U3DL4795\MP900409475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284413"/>
            <a:ext cx="167481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8" descr="C:\Users\sakamoto\AppData\Local\Microsoft\Windows\Temporary Internet Files\Content.IE5\43C2EBZ5\MP90038666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7788"/>
            <a:ext cx="1728787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20" descr="C:\Users\sakamoto\AppData\Local\Microsoft\Windows\Temporary Internet Files\Content.IE5\GV3IVY49\MP900289759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347788"/>
            <a:ext cx="165735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円形吹き出し 22"/>
          <p:cNvSpPr/>
          <p:nvPr/>
        </p:nvSpPr>
        <p:spPr>
          <a:xfrm>
            <a:off x="971550" y="2733675"/>
            <a:ext cx="2087563" cy="70167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I BUY IBM</a:t>
            </a:r>
            <a:endParaRPr lang="ja-JP" altLang="en-US" dirty="0"/>
          </a:p>
        </p:txBody>
      </p:sp>
      <p:sp>
        <p:nvSpPr>
          <p:cNvPr id="25" name="円形吹き出し 24"/>
          <p:cNvSpPr/>
          <p:nvPr/>
        </p:nvSpPr>
        <p:spPr>
          <a:xfrm>
            <a:off x="6588125" y="2409825"/>
            <a:ext cx="2087563" cy="701675"/>
          </a:xfrm>
          <a:prstGeom prst="wedgeEllipseCallout">
            <a:avLst>
              <a:gd name="adj1" fmla="val -28131"/>
              <a:gd name="adj2" fmla="val -67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I BUY IBM</a:t>
            </a:r>
            <a:endParaRPr lang="ja-JP" altLang="en-US" dirty="0"/>
          </a:p>
        </p:txBody>
      </p:sp>
      <p:sp>
        <p:nvSpPr>
          <p:cNvPr id="26" name="フローチャート : 代替処理 25"/>
          <p:cNvSpPr/>
          <p:nvPr/>
        </p:nvSpPr>
        <p:spPr>
          <a:xfrm>
            <a:off x="1763713" y="1222375"/>
            <a:ext cx="1152525" cy="3778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-1</a:t>
            </a:r>
            <a:endParaRPr lang="ja-JP" altLang="en-US" dirty="0"/>
          </a:p>
        </p:txBody>
      </p:sp>
      <p:sp>
        <p:nvSpPr>
          <p:cNvPr id="27" name="フローチャート : 代替処理 26"/>
          <p:cNvSpPr/>
          <p:nvPr/>
        </p:nvSpPr>
        <p:spPr>
          <a:xfrm>
            <a:off x="6300788" y="1222375"/>
            <a:ext cx="863600" cy="3778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＋１</a:t>
            </a:r>
          </a:p>
        </p:txBody>
      </p:sp>
      <p:sp>
        <p:nvSpPr>
          <p:cNvPr id="31" name="雲形吹き出し 30"/>
          <p:cNvSpPr/>
          <p:nvPr/>
        </p:nvSpPr>
        <p:spPr>
          <a:xfrm>
            <a:off x="250825" y="2139950"/>
            <a:ext cx="1225550" cy="593725"/>
          </a:xfrm>
          <a:prstGeom prst="cloudCallout">
            <a:avLst>
              <a:gd name="adj1" fmla="val 39637"/>
              <a:gd name="adj2" fmla="val 66623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平文</a:t>
            </a:r>
          </a:p>
        </p:txBody>
      </p:sp>
      <p:sp>
        <p:nvSpPr>
          <p:cNvPr id="32" name="雲形吹き出し 31"/>
          <p:cNvSpPr/>
          <p:nvPr/>
        </p:nvSpPr>
        <p:spPr>
          <a:xfrm>
            <a:off x="5580063" y="2139950"/>
            <a:ext cx="1223962" cy="593725"/>
          </a:xfrm>
          <a:prstGeom prst="cloudCallout">
            <a:avLst>
              <a:gd name="adj1" fmla="val 39637"/>
              <a:gd name="adj2" fmla="val 66623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平文</a:t>
            </a:r>
          </a:p>
        </p:txBody>
      </p:sp>
      <p:sp>
        <p:nvSpPr>
          <p:cNvPr id="34" name="雲形吹き出し 33"/>
          <p:cNvSpPr/>
          <p:nvPr/>
        </p:nvSpPr>
        <p:spPr>
          <a:xfrm>
            <a:off x="179388" y="896938"/>
            <a:ext cx="1655762" cy="595312"/>
          </a:xfrm>
          <a:prstGeom prst="cloudCallout">
            <a:avLst>
              <a:gd name="adj1" fmla="val 39637"/>
              <a:gd name="adj2" fmla="val 66623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暗号鍵</a:t>
            </a:r>
          </a:p>
        </p:txBody>
      </p:sp>
      <p:sp>
        <p:nvSpPr>
          <p:cNvPr id="35" name="雲形吹き出し 34"/>
          <p:cNvSpPr/>
          <p:nvPr/>
        </p:nvSpPr>
        <p:spPr>
          <a:xfrm>
            <a:off x="7308850" y="788988"/>
            <a:ext cx="1655763" cy="595312"/>
          </a:xfrm>
          <a:prstGeom prst="cloudCallout">
            <a:avLst>
              <a:gd name="adj1" fmla="val -27405"/>
              <a:gd name="adj2" fmla="val 87238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復号鍵</a:t>
            </a:r>
          </a:p>
        </p:txBody>
      </p:sp>
      <p:sp>
        <p:nvSpPr>
          <p:cNvPr id="37" name="雲形吹き出し 36"/>
          <p:cNvSpPr/>
          <p:nvPr/>
        </p:nvSpPr>
        <p:spPr>
          <a:xfrm>
            <a:off x="4787900" y="4549775"/>
            <a:ext cx="1655763" cy="593725"/>
          </a:xfrm>
          <a:prstGeom prst="cloudCallout">
            <a:avLst>
              <a:gd name="adj1" fmla="val -54354"/>
              <a:gd name="adj2" fmla="val -6805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盗聴者</a:t>
            </a:r>
          </a:p>
        </p:txBody>
      </p:sp>
      <p:sp>
        <p:nvSpPr>
          <p:cNvPr id="38" name="雲形吹き出し 37"/>
          <p:cNvSpPr/>
          <p:nvPr/>
        </p:nvSpPr>
        <p:spPr>
          <a:xfrm>
            <a:off x="6948488" y="4549775"/>
            <a:ext cx="1655762" cy="593725"/>
          </a:xfrm>
          <a:prstGeom prst="cloudCallout">
            <a:avLst>
              <a:gd name="adj1" fmla="val -26091"/>
              <a:gd name="adj2" fmla="val -83176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受信者</a:t>
            </a:r>
          </a:p>
        </p:txBody>
      </p:sp>
      <p:sp>
        <p:nvSpPr>
          <p:cNvPr id="39" name="上矢印 38"/>
          <p:cNvSpPr/>
          <p:nvPr/>
        </p:nvSpPr>
        <p:spPr>
          <a:xfrm>
            <a:off x="1763713" y="2463800"/>
            <a:ext cx="504825" cy="2159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" name="右矢印 39"/>
          <p:cNvSpPr/>
          <p:nvPr/>
        </p:nvSpPr>
        <p:spPr>
          <a:xfrm>
            <a:off x="2771775" y="1924050"/>
            <a:ext cx="287338" cy="1619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5724525" y="1762125"/>
            <a:ext cx="287338" cy="1619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2" name="下矢印 41"/>
          <p:cNvSpPr/>
          <p:nvPr/>
        </p:nvSpPr>
        <p:spPr>
          <a:xfrm>
            <a:off x="7308850" y="2247900"/>
            <a:ext cx="287338" cy="1619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2" name="右矢印吹き出し 81"/>
          <p:cNvSpPr/>
          <p:nvPr/>
        </p:nvSpPr>
        <p:spPr>
          <a:xfrm>
            <a:off x="3132138" y="1654175"/>
            <a:ext cx="2663825" cy="685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H ATX HAL</a:t>
            </a:r>
            <a:endParaRPr lang="ja-JP" altLang="en-US" dirty="0"/>
          </a:p>
        </p:txBody>
      </p:sp>
      <p:sp>
        <p:nvSpPr>
          <p:cNvPr id="33" name="雲形吹き出し 32"/>
          <p:cNvSpPr/>
          <p:nvPr/>
        </p:nvSpPr>
        <p:spPr>
          <a:xfrm>
            <a:off x="4067175" y="950913"/>
            <a:ext cx="1657350" cy="595312"/>
          </a:xfrm>
          <a:prstGeom prst="cloudCallout">
            <a:avLst>
              <a:gd name="adj1" fmla="val -28720"/>
              <a:gd name="adj2" fmla="val 7486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暗号文</a:t>
            </a:r>
          </a:p>
        </p:txBody>
      </p:sp>
      <p:sp>
        <p:nvSpPr>
          <p:cNvPr id="36" name="雲形吹き出し 35"/>
          <p:cNvSpPr/>
          <p:nvPr/>
        </p:nvSpPr>
        <p:spPr>
          <a:xfrm>
            <a:off x="2051050" y="3759200"/>
            <a:ext cx="1657350" cy="595313"/>
          </a:xfrm>
          <a:prstGeom prst="cloudCallout">
            <a:avLst>
              <a:gd name="adj1" fmla="val -42523"/>
              <a:gd name="adj2" fmla="val 7486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送信者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暗号化の作業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平文を暗号文に取り換える</a:t>
            </a:r>
            <a:endParaRPr lang="en-US" altLang="ja-JP" smtClean="0">
              <a:solidFill>
                <a:srgbClr val="262626"/>
              </a:solidFill>
            </a:endParaRPr>
          </a:p>
          <a:p>
            <a:pPr eaLnBrk="1" hangingPunct="1"/>
            <a:endParaRPr lang="ja-JP" altLang="en-US" smtClean="0">
              <a:solidFill>
                <a:srgbClr val="262626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627313" y="1708150"/>
          <a:ext cx="3887787" cy="2255840"/>
        </p:xfrm>
        <a:graphic>
          <a:graphicData uri="http://schemas.openxmlformats.org/drawingml/2006/table">
            <a:tbl>
              <a:tblPr/>
              <a:tblGrid>
                <a:gridCol w="1944687"/>
                <a:gridCol w="1943100"/>
              </a:tblGrid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平文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暗号文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A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Z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B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A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C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B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D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C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E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D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E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G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sp>
        <p:nvSpPr>
          <p:cNvPr id="5" name="フローチャート : 代替処理 4"/>
          <p:cNvSpPr/>
          <p:nvPr/>
        </p:nvSpPr>
        <p:spPr>
          <a:xfrm>
            <a:off x="395288" y="2409825"/>
            <a:ext cx="1584325" cy="10795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平文空間（２６個）</a:t>
            </a:r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7092950" y="2409825"/>
            <a:ext cx="1582738" cy="11874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暗号空間</a:t>
            </a:r>
            <a:endParaRPr lang="en-US" altLang="ja-JP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/>
              <a:t>（２６個）</a:t>
            </a:r>
          </a:p>
        </p:txBody>
      </p:sp>
      <p:sp>
        <p:nvSpPr>
          <p:cNvPr id="8227" name="テキスト ボックス 6"/>
          <p:cNvSpPr txBox="1">
            <a:spLocks noChangeArrowheads="1"/>
          </p:cNvSpPr>
          <p:nvPr/>
        </p:nvSpPr>
        <p:spPr bwMode="auto">
          <a:xfrm>
            <a:off x="1476375" y="4084638"/>
            <a:ext cx="641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Book Antiqua" panose="02040602050305030304" pitchFamily="18" charset="0"/>
                <a:ea typeface="HG明朝B" panose="02020809000000000000" pitchFamily="17" charset="-128"/>
              </a:rPr>
              <a:t>この２６個のルールのことを（－１）の一言で表現している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シーザー暗号は簡単に解ける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シーザー暗号は鍵が２５種類しか無いので、全部の鍵を試して、平文として意味が通るものを選べば済みます。</a:t>
            </a:r>
            <a:endParaRPr lang="en-US" altLang="ja-JP" smtClean="0">
              <a:solidFill>
                <a:srgbClr val="262626"/>
              </a:solidFill>
            </a:endParaRPr>
          </a:p>
          <a:p>
            <a:pPr eaLnBrk="1" hangingPunct="1"/>
            <a:r>
              <a:rPr lang="en-US" altLang="ja-JP" smtClean="0">
                <a:solidFill>
                  <a:srgbClr val="262626"/>
                </a:solidFill>
              </a:rPr>
              <a:t>H ATX HAL</a:t>
            </a:r>
          </a:p>
          <a:p>
            <a:pPr eaLnBrk="1" hangingPunct="1"/>
            <a:r>
              <a:rPr lang="ja-JP" altLang="en-US" smtClean="0">
                <a:solidFill>
                  <a:srgbClr val="FF0000"/>
                </a:solidFill>
              </a:rPr>
              <a:t>鍵空間の小さい暗号は解かれます</a:t>
            </a:r>
            <a:r>
              <a:rPr lang="ja-JP" altLang="en-US" smtClean="0">
                <a:solidFill>
                  <a:srgbClr val="262626"/>
                </a:solidFill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単一換字式暗号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262626"/>
                </a:solidFill>
              </a:rPr>
              <a:t>ルールを複雑にすれば解くのが難しいか？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411413" y="1978025"/>
          <a:ext cx="3887787" cy="2255840"/>
        </p:xfrm>
        <a:graphic>
          <a:graphicData uri="http://schemas.openxmlformats.org/drawingml/2006/table">
            <a:tbl>
              <a:tblPr/>
              <a:tblGrid>
                <a:gridCol w="1944687"/>
                <a:gridCol w="1943100"/>
              </a:tblGrid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平文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暗号文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A</a:t>
                      </a: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K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B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C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C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X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D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A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E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D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F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L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281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G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itchFamily="18" charset="0"/>
                          <a:ea typeface="HG明朝B" pitchFamily="17" charset="-128"/>
                        </a:rPr>
                        <a:t>N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 Antiqua" pitchFamily="18" charset="0"/>
                        <a:ea typeface="HG明朝B" pitchFamily="17" charset="-128"/>
                      </a:endParaRPr>
                    </a:p>
                  </a:txBody>
                  <a:tcPr marT="34295" marB="342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sp>
        <p:nvSpPr>
          <p:cNvPr id="10273" name="テキスト ボックス 5"/>
          <p:cNvSpPr txBox="1">
            <a:spLocks noChangeArrowheads="1"/>
          </p:cNvSpPr>
          <p:nvPr/>
        </p:nvSpPr>
        <p:spPr bwMode="auto">
          <a:xfrm>
            <a:off x="1763713" y="4408488"/>
            <a:ext cx="5208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Book Antiqua" panose="02040602050305030304" pitchFamily="18" charset="0"/>
                <a:ea typeface="HG明朝B" panose="02020809000000000000" pitchFamily="17" charset="-128"/>
              </a:rPr>
              <a:t>鍵は</a:t>
            </a:r>
            <a:r>
              <a:rPr lang="en-US" altLang="ja-JP">
                <a:latin typeface="Book Antiqua" panose="02040602050305030304" pitchFamily="18" charset="0"/>
                <a:ea typeface="HG明朝B" panose="02020809000000000000" pitchFamily="17" charset="-128"/>
              </a:rPr>
              <a:t>[KCXADLN…]</a:t>
            </a:r>
            <a:r>
              <a:rPr lang="ja-JP" altLang="en-US">
                <a:latin typeface="Book Antiqua" panose="02040602050305030304" pitchFamily="18" charset="0"/>
                <a:ea typeface="HG明朝B" panose="02020809000000000000" pitchFamily="17" charset="-128"/>
              </a:rPr>
              <a:t>など２６文字で表現できる。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>
                <a:solidFill>
                  <a:schemeClr val="accent5">
                    <a:lumMod val="50000"/>
                  </a:schemeClr>
                </a:solidFill>
              </a:rPr>
              <a:t>単一換字式暗号もやさしい</a:t>
            </a:r>
            <a:endParaRPr lang="ja-JP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鍵の数は</a:t>
            </a:r>
            <a:r>
              <a:rPr lang="en-US" altLang="ja-JP" dirty="0" smtClean="0"/>
              <a:t>26!(</a:t>
            </a:r>
            <a:r>
              <a:rPr lang="ja-JP" altLang="en-US" dirty="0" smtClean="0"/>
              <a:t>おおよそ</a:t>
            </a:r>
            <a:r>
              <a:rPr lang="en-US" altLang="ja-JP" dirty="0" smtClean="0"/>
              <a:t>4×10</a:t>
            </a:r>
            <a:r>
              <a:rPr lang="en-US" altLang="ja-JP" baseline="30000" dirty="0" smtClean="0"/>
              <a:t>26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で、全ては試せない。（鍵空間は大きい）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しかし、統計的な手法で解読可能</a:t>
            </a:r>
            <a:endParaRPr lang="en-US" altLang="ja-JP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文字の頻度（英語だと</a:t>
            </a:r>
            <a:r>
              <a:rPr lang="en-US" altLang="ja-JP" dirty="0" smtClean="0"/>
              <a:t>E</a:t>
            </a:r>
            <a:r>
              <a:rPr lang="ja-JP" altLang="en-US" dirty="0" smtClean="0"/>
              <a:t>や</a:t>
            </a:r>
            <a:r>
              <a:rPr lang="en-US" altLang="ja-JP" dirty="0" smtClean="0"/>
              <a:t>T</a:t>
            </a:r>
            <a:r>
              <a:rPr lang="ja-JP" altLang="en-US" dirty="0" smtClean="0"/>
              <a:t>などがよく現れる）</a:t>
            </a:r>
            <a:endParaRPr lang="en-US" altLang="ja-JP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文字の組み合わせ（同じパターンの３文字がよく出てくる場合、</a:t>
            </a:r>
            <a:r>
              <a:rPr lang="en-US" altLang="ja-JP" dirty="0" smtClean="0"/>
              <a:t>THE</a:t>
            </a:r>
            <a:r>
              <a:rPr lang="ja-JP" altLang="en-US" dirty="0" smtClean="0"/>
              <a:t>に対応する可能性が高い</a:t>
            </a:r>
            <a:r>
              <a:rPr lang="en-US" altLang="ja-JP" dirty="0" smtClean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結局</a:t>
            </a:r>
            <a:r>
              <a:rPr lang="ja-JP" altLang="en-US" dirty="0" smtClean="0">
                <a:solidFill>
                  <a:srgbClr val="FF0000"/>
                </a:solidFill>
              </a:rPr>
              <a:t>平文空間の小さい暗号は解かれる</a:t>
            </a:r>
            <a:r>
              <a:rPr lang="ja-JP" altLang="en-US" dirty="0" smtClean="0"/>
              <a:t>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C_MS_EA_Common_ID0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MSC_MS_EA_Common_ID02</Template>
  <TotalTime>0</TotalTime>
  <Words>1425</Words>
  <Application>Microsoft Office PowerPoint</Application>
  <PresentationFormat>画面に合わせる (16:9)</PresentationFormat>
  <Paragraphs>197</Paragraphs>
  <Slides>32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0" baseType="lpstr">
      <vt:lpstr>Arial</vt:lpstr>
      <vt:lpstr>ＭＳ Ｐゴシック</vt:lpstr>
      <vt:lpstr>Lucida Sans</vt:lpstr>
      <vt:lpstr>Book Antiqua</vt:lpstr>
      <vt:lpstr>Calibri</vt:lpstr>
      <vt:lpstr>HG明朝B</vt:lpstr>
      <vt:lpstr>MSC_MS_EA_Common_ID02</vt:lpstr>
      <vt:lpstr>Microsoft 数式 3.0</vt:lpstr>
      <vt:lpstr>大学受験に効く？！暗号入門</vt:lpstr>
      <vt:lpstr>暗号解読</vt:lpstr>
      <vt:lpstr>シーザー暗号</vt:lpstr>
      <vt:lpstr>暗号用語</vt:lpstr>
      <vt:lpstr>暗号</vt:lpstr>
      <vt:lpstr>暗号化の作業</vt:lpstr>
      <vt:lpstr>シーザー暗号は簡単に解ける</vt:lpstr>
      <vt:lpstr>単一換字式暗号</vt:lpstr>
      <vt:lpstr>単一換字式暗号もやさしい</vt:lpstr>
      <vt:lpstr>理想の暗号</vt:lpstr>
      <vt:lpstr>ＲＳＡ暗号のしくみ</vt:lpstr>
      <vt:lpstr>公開鍵暗号</vt:lpstr>
      <vt:lpstr>合同式（準備）</vt:lpstr>
      <vt:lpstr>RSA鍵（準備）</vt:lpstr>
      <vt:lpstr>RSA鍵</vt:lpstr>
      <vt:lpstr>RSA鍵の性質</vt:lpstr>
      <vt:lpstr>ＲＳＡ鍵の作り方</vt:lpstr>
      <vt:lpstr>RSA暗号の基礎となる理論</vt:lpstr>
      <vt:lpstr>フェルマーの小定理</vt:lpstr>
      <vt:lpstr>フェルマーの小定理の証明</vt:lpstr>
      <vt:lpstr>フェルマーの小定理の証明</vt:lpstr>
      <vt:lpstr>某中学校で出された問題</vt:lpstr>
      <vt:lpstr>ユークリッドの互除法</vt:lpstr>
      <vt:lpstr>計算例</vt:lpstr>
      <vt:lpstr>なぜ計算ができるのか？</vt:lpstr>
      <vt:lpstr>拡張ユークリッドの互除法</vt:lpstr>
      <vt:lpstr>計算例</vt:lpstr>
      <vt:lpstr>RSA鍵を作ってみよう</vt:lpstr>
      <vt:lpstr>鍵の確認</vt:lpstr>
      <vt:lpstr>まとめ</vt:lpstr>
      <vt:lpstr>中国剰余定理</vt:lpstr>
      <vt:lpstr>一方向性関数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6</cp:revision>
  <dcterms:created xsi:type="dcterms:W3CDTF">2011-10-27T12:12:37Z</dcterms:created>
  <dcterms:modified xsi:type="dcterms:W3CDTF">2015-06-12T03:31:48Z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TC103626539990</vt:lpwstr>
  </property>
</Properties>
</file>